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2"/>
  </p:sldMasterIdLst>
  <p:sldIdLst>
    <p:sldId id="256" r:id="rId3"/>
    <p:sldId id="268" r:id="rId4"/>
    <p:sldId id="261" r:id="rId5"/>
    <p:sldId id="258" r:id="rId6"/>
    <p:sldId id="259" r:id="rId7"/>
    <p:sldId id="260" r:id="rId8"/>
    <p:sldId id="262" r:id="rId9"/>
    <p:sldId id="263" r:id="rId10"/>
    <p:sldId id="265" r:id="rId11"/>
    <p:sldId id="264" r:id="rId12"/>
    <p:sldId id="266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FDD530-018C-482C-A73B-E6BD6A51A4B9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C742D91-17DE-44B1-BDA9-58BC36D1F6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Adult Male % Body Fat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94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Tallest 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tallest men at 77.5in tall</a:t>
            </a:r>
          </a:p>
          <a:p>
            <a:pPr lvl="1"/>
            <a:r>
              <a:rPr lang="en-US" dirty="0" smtClean="0"/>
              <a:t>Man #1 – 10.3% Body Fat</a:t>
            </a:r>
          </a:p>
          <a:p>
            <a:pPr lvl="1"/>
            <a:r>
              <a:rPr lang="en-US" dirty="0" smtClean="0"/>
              <a:t>Man #2 – 10.3% Body Fat</a:t>
            </a:r>
          </a:p>
          <a:p>
            <a:r>
              <a:rPr lang="en-US" dirty="0" smtClean="0"/>
              <a:t>Both men have % body fats that are lower than the maximum of 38.1% body fat</a:t>
            </a:r>
          </a:p>
          <a:p>
            <a:pPr lvl="1"/>
            <a:r>
              <a:rPr lang="en-US" dirty="0" smtClean="0"/>
              <a:t>Re-confirms that height is independent of % body fat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80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Scores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0" y="1295400"/>
            <a:ext cx="7543800" cy="1354217"/>
            <a:chOff x="1085850" y="4953000"/>
            <a:chExt cx="7543800" cy="1600437"/>
          </a:xfrm>
        </p:grpSpPr>
        <p:grpSp>
          <p:nvGrpSpPr>
            <p:cNvPr id="5" name="Group 4"/>
            <p:cNvGrpSpPr/>
            <p:nvPr/>
          </p:nvGrpSpPr>
          <p:grpSpPr>
            <a:xfrm>
              <a:off x="3905250" y="4953000"/>
              <a:ext cx="4724400" cy="1600437"/>
              <a:chOff x="762000" y="4038600"/>
              <a:chExt cx="4724400" cy="160043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762000" y="4038600"/>
                <a:ext cx="4724400" cy="1600437"/>
                <a:chOff x="762000" y="4038600"/>
                <a:chExt cx="4724400" cy="1600437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762000" y="4038600"/>
                  <a:ext cx="2590800" cy="16004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 smtClean="0"/>
                    <a:t>77.5-70.515</a:t>
                  </a:r>
                </a:p>
                <a:p>
                  <a:pPr algn="ctr"/>
                  <a:r>
                    <a:rPr lang="en-US" sz="3200" dirty="0" smtClean="0"/>
                    <a:t>2.663</a:t>
                  </a:r>
                </a:p>
                <a:p>
                  <a:endParaRPr lang="en-US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2819400" y="4038600"/>
                  <a:ext cx="2667000" cy="8617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dirty="0" smtClean="0"/>
                </a:p>
                <a:p>
                  <a:r>
                    <a:rPr lang="en-US" sz="3200" dirty="0" smtClean="0"/>
                    <a:t>= 2.623</a:t>
                  </a:r>
                  <a:endParaRPr lang="en-US" dirty="0"/>
                </a:p>
              </p:txBody>
            </p:sp>
          </p:grpSp>
          <p:cxnSp>
            <p:nvCxnSpPr>
              <p:cNvPr id="8" name="Straight Connector 7"/>
              <p:cNvCxnSpPr/>
              <p:nvPr/>
            </p:nvCxnSpPr>
            <p:spPr>
              <a:xfrm>
                <a:off x="762000" y="4668981"/>
                <a:ext cx="205740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1085850" y="4983777"/>
              <a:ext cx="28194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Z-Score of tallest men’s height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62000" y="2743200"/>
            <a:ext cx="7543800" cy="1354217"/>
            <a:chOff x="1085850" y="4953000"/>
            <a:chExt cx="7543800" cy="1600437"/>
          </a:xfrm>
        </p:grpSpPr>
        <p:grpSp>
          <p:nvGrpSpPr>
            <p:cNvPr id="12" name="Group 11"/>
            <p:cNvGrpSpPr/>
            <p:nvPr/>
          </p:nvGrpSpPr>
          <p:grpSpPr>
            <a:xfrm>
              <a:off x="3905250" y="4953000"/>
              <a:ext cx="4724400" cy="1600437"/>
              <a:chOff x="762000" y="4038600"/>
              <a:chExt cx="4724400" cy="1600437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762000" y="4038600"/>
                <a:ext cx="4724400" cy="1600437"/>
                <a:chOff x="762000" y="4038600"/>
                <a:chExt cx="4724400" cy="1600437"/>
              </a:xfrm>
            </p:grpSpPr>
            <p:sp>
              <p:nvSpPr>
                <p:cNvPr id="16" name="TextBox 15"/>
                <p:cNvSpPr txBox="1"/>
                <p:nvPr/>
              </p:nvSpPr>
              <p:spPr>
                <a:xfrm>
                  <a:off x="762000" y="4038600"/>
                  <a:ext cx="2438400" cy="16004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 smtClean="0"/>
                    <a:t>10.3-18.974</a:t>
                  </a:r>
                </a:p>
                <a:p>
                  <a:pPr algn="ctr"/>
                  <a:r>
                    <a:rPr lang="en-US" sz="3200" dirty="0" smtClean="0"/>
                    <a:t>7.921</a:t>
                  </a:r>
                  <a:endParaRPr lang="en-US" sz="3200" dirty="0"/>
                </a:p>
                <a:p>
                  <a:endParaRPr lang="en-US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819400" y="4038600"/>
                  <a:ext cx="2667000" cy="8617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dirty="0" smtClean="0"/>
                </a:p>
                <a:p>
                  <a:r>
                    <a:rPr lang="en-US" sz="3200" dirty="0" smtClean="0"/>
                    <a:t>= -1.095</a:t>
                  </a:r>
                  <a:endParaRPr lang="en-US" dirty="0"/>
                </a:p>
              </p:txBody>
            </p:sp>
          </p:grpSp>
          <p:cxnSp>
            <p:nvCxnSpPr>
              <p:cNvPr id="15" name="Straight Connector 14"/>
              <p:cNvCxnSpPr/>
              <p:nvPr/>
            </p:nvCxnSpPr>
            <p:spPr>
              <a:xfrm>
                <a:off x="762000" y="4668981"/>
                <a:ext cx="205740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1085850" y="4983777"/>
              <a:ext cx="28194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Z-Score of tallest men’s % body fat</a:t>
              </a:r>
              <a:endParaRPr lang="en-US" sz="3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62000" y="4272229"/>
            <a:ext cx="754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tallest men have the largest Z Score for height.  As with the shortest men, the score would normally be around 3, but the data does not reach as far as 3 standard deviations</a:t>
            </a:r>
          </a:p>
          <a:p>
            <a:endParaRPr lang="en-US" dirty="0"/>
          </a:p>
          <a:p>
            <a:r>
              <a:rPr lang="en-US" dirty="0" smtClean="0"/>
              <a:t>The Z Score for % Body Fat is not the highest as predicted.   It is just above 1 standard deviation away from the mean.  This proves that the tallest men will not have the highest % Body Fat, as the score for height is the largest, but the score for % Body Fat is not.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52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Height</a:t>
            </a:r>
            <a:r>
              <a:rPr lang="en-US" dirty="0" smtClean="0"/>
              <a:t>: Scatterplot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815737"/>
            <a:ext cx="5181600" cy="4231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726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Form: Scattered</a:t>
            </a:r>
          </a:p>
          <a:p>
            <a:r>
              <a:rPr lang="en-US" dirty="0" smtClean="0"/>
              <a:t>Direction: No Association</a:t>
            </a:r>
          </a:p>
          <a:p>
            <a:r>
              <a:rPr lang="en-US" dirty="0" smtClean="0"/>
              <a:t>Strength: Scattered</a:t>
            </a:r>
          </a:p>
          <a:p>
            <a:r>
              <a:rPr lang="en-US" dirty="0" smtClean="0"/>
              <a:t>There is essentially no correlation between the two variables so there are no unusual points (outliers, high leverage, influential)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/>
              <a:t>Pct_BF</a:t>
            </a:r>
            <a:r>
              <a:rPr lang="en-US" dirty="0"/>
              <a:t>= 10.590 + 0.119(Height)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43000" y="4876800"/>
            <a:ext cx="6781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LSRL Equation</a:t>
            </a:r>
            <a:endParaRPr lang="en-US" sz="3600" dirty="0"/>
          </a:p>
        </p:txBody>
      </p:sp>
      <p:grpSp>
        <p:nvGrpSpPr>
          <p:cNvPr id="7" name="Group 6"/>
          <p:cNvGrpSpPr/>
          <p:nvPr/>
        </p:nvGrpSpPr>
        <p:grpSpPr>
          <a:xfrm>
            <a:off x="914400" y="5181600"/>
            <a:ext cx="1143000" cy="304800"/>
            <a:chOff x="685800" y="5334000"/>
            <a:chExt cx="1524000" cy="304800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685800" y="5334000"/>
              <a:ext cx="762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47800" y="5334000"/>
              <a:ext cx="762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566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Scatterplot w/ LSRL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10200"/>
            <a:ext cx="8229600" cy="715963"/>
          </a:xfrm>
        </p:spPr>
        <p:txBody>
          <a:bodyPr/>
          <a:lstStyle/>
          <a:p>
            <a:r>
              <a:rPr lang="en-US" dirty="0" smtClean="0"/>
              <a:t>r= 0.040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0"/>
            <a:ext cx="4758612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80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For every additional inch in height, there is a increase in 0.119% body fat from a base body fat of 10.590% on average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588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r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</a:t>
            </a:r>
            <a:r>
              <a:rPr lang="en-US" sz="4400" baseline="30000" dirty="0" smtClean="0"/>
              <a:t>2</a:t>
            </a:r>
            <a:r>
              <a:rPr lang="en-US" sz="4400" dirty="0" smtClean="0"/>
              <a:t>= 0.0016</a:t>
            </a:r>
          </a:p>
          <a:p>
            <a:r>
              <a:rPr lang="en-US" sz="4400" dirty="0" smtClean="0"/>
              <a:t>0.16% of the change in percent body fat is a result of the change in height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1816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 Plot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5791200" cy="4729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08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 residual points are scattered and have no set pattern between the positive and negative residuals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35277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 model a good fit?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do not think that a linear model is a good fit for the data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original plot </a:t>
            </a:r>
            <a:r>
              <a:rPr lang="en-US" dirty="0" smtClean="0"/>
              <a:t>is scattered with no indication of where a linear model could possibly represent the entirety of the data</a:t>
            </a:r>
          </a:p>
          <a:p>
            <a:r>
              <a:rPr lang="en-US" dirty="0" smtClean="0"/>
              <a:t>However, the residual plot has scattered points and would appear to show a linear model being fine</a:t>
            </a:r>
          </a:p>
          <a:p>
            <a:r>
              <a:rPr lang="en-US" dirty="0" smtClean="0"/>
              <a:t>Nevertheless, the correlation of 0.040 further proves that the data has almost no correlation and that a linear model is not a good fit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03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data was taken to see if there are any variables that impact the % Body Fat in males</a:t>
            </a:r>
          </a:p>
          <a:p>
            <a:pPr lvl="1"/>
            <a:r>
              <a:rPr lang="en-US" dirty="0" smtClean="0"/>
              <a:t>Height (inches)</a:t>
            </a:r>
          </a:p>
          <a:p>
            <a:pPr lvl="1"/>
            <a:r>
              <a:rPr lang="en-US" dirty="0" smtClean="0"/>
              <a:t>Waist Size (inches)</a:t>
            </a:r>
          </a:p>
          <a:p>
            <a:pPr lvl="1"/>
            <a:r>
              <a:rPr lang="en-US" dirty="0" smtClean="0"/>
              <a:t>Chest Size (inches)</a:t>
            </a:r>
          </a:p>
          <a:p>
            <a:pPr lvl="1"/>
            <a:r>
              <a:rPr lang="en-US" dirty="0" smtClean="0"/>
              <a:t>Percent Body Fat (%bf)</a:t>
            </a:r>
          </a:p>
          <a:p>
            <a:r>
              <a:rPr lang="en-US" dirty="0" smtClean="0"/>
              <a:t>Each variable was then compared to the calculated % Body Fat to see if there was a correlation between the two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54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Waist size</a:t>
            </a:r>
            <a:r>
              <a:rPr lang="en-US" dirty="0" smtClean="0"/>
              <a:t>: Scatterplot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096000" cy="497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019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Form: Linear</a:t>
            </a:r>
          </a:p>
          <a:p>
            <a:r>
              <a:rPr lang="en-US" dirty="0" smtClean="0"/>
              <a:t>Direction: Positive</a:t>
            </a:r>
          </a:p>
          <a:p>
            <a:r>
              <a:rPr lang="en-US" dirty="0" smtClean="0"/>
              <a:t>Strength: Moderately Strong</a:t>
            </a:r>
          </a:p>
          <a:p>
            <a:r>
              <a:rPr lang="en-US" dirty="0" smtClean="0"/>
              <a:t>No unusual points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/>
              <a:t>Pct_BF</a:t>
            </a:r>
            <a:r>
              <a:rPr lang="en-US" dirty="0"/>
              <a:t>= -44.112 + 1.734(Waist)</a:t>
            </a:r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914400" y="4648200"/>
            <a:ext cx="1295400" cy="304800"/>
            <a:chOff x="685800" y="4648200"/>
            <a:chExt cx="1524000" cy="304800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685800" y="4648200"/>
              <a:ext cx="762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47800" y="4648200"/>
              <a:ext cx="7620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itle 1"/>
          <p:cNvSpPr txBox="1">
            <a:spLocks/>
          </p:cNvSpPr>
          <p:nvPr/>
        </p:nvSpPr>
        <p:spPr>
          <a:xfrm>
            <a:off x="1219200" y="4343400"/>
            <a:ext cx="6705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LSRL Equation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2325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Scatterplot w/ LSRL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5410200"/>
            <a:ext cx="8229600" cy="715963"/>
          </a:xfrm>
        </p:spPr>
        <p:txBody>
          <a:bodyPr/>
          <a:lstStyle/>
          <a:p>
            <a:r>
              <a:rPr lang="en-US" dirty="0" smtClean="0"/>
              <a:t>r= 0.789 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4876800" cy="3982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23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every additional inch in waist size, there is 1.734% of body fat added on from a base percent of -44.112% on average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00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r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= 0.623</a:t>
            </a:r>
          </a:p>
          <a:p>
            <a:r>
              <a:rPr lang="en-US" dirty="0" smtClean="0"/>
              <a:t>62.3% of the change in percent body fat is affected by the change in waist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 Plot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77108"/>
            <a:ext cx="571500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17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residuals are scattered throughout and there is no pattern shown between the positive and negative residuals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41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 Model a Good Fit?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 the linear model is a good fit for the data</a:t>
            </a:r>
          </a:p>
          <a:p>
            <a:r>
              <a:rPr lang="en-US" dirty="0" smtClean="0"/>
              <a:t>The original scatterplot had its points close to one another and in a distinct linear form making the model pass through or be close to all the points</a:t>
            </a:r>
          </a:p>
          <a:p>
            <a:r>
              <a:rPr lang="en-US" dirty="0" smtClean="0"/>
              <a:t>The residual plot had scattered points and no set pattern</a:t>
            </a:r>
          </a:p>
          <a:p>
            <a:r>
              <a:rPr lang="en-US" dirty="0" smtClean="0"/>
              <a:t>The correlation of 0.789 further proves the linear model is a good fit by showing that the scatterplot is strong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64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Chest size: </a:t>
            </a:r>
            <a:r>
              <a:rPr lang="en-US" dirty="0" smtClean="0"/>
              <a:t>Scatterplot</a:t>
            </a:r>
            <a:endParaRPr lang="en-US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00554"/>
            <a:ext cx="5867400" cy="479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021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Form: Linear</a:t>
            </a:r>
          </a:p>
          <a:p>
            <a:r>
              <a:rPr lang="en-US" dirty="0" smtClean="0"/>
              <a:t>Direction: Positive</a:t>
            </a:r>
          </a:p>
          <a:p>
            <a:r>
              <a:rPr lang="en-US" dirty="0" smtClean="0"/>
              <a:t>Strength: Moderate</a:t>
            </a:r>
          </a:p>
          <a:p>
            <a:r>
              <a:rPr lang="en-US" dirty="0" smtClean="0"/>
              <a:t>No unusual points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Pct_BF</a:t>
            </a:r>
            <a:r>
              <a:rPr lang="en-US" dirty="0"/>
              <a:t>= -48.285 + 0.666(Chest) 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00200" y="4525962"/>
            <a:ext cx="594360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LSRL Equation</a:t>
            </a:r>
            <a:endParaRPr lang="en-US" sz="36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685800" y="5181600"/>
            <a:ext cx="76200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447800" y="5181600"/>
            <a:ext cx="76200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97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% Body Fat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828800"/>
            <a:ext cx="4267201" cy="335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4052472" cy="335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13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Scatterplot w/ LSRL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400"/>
            <a:ext cx="8229600" cy="639763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= 0.651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95400"/>
            <a:ext cx="5334000" cy="435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236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every additional inch in chest size, there is an increase of 0.666% in percent body fat from a base percent of -48.285% on average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85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r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= 0.424</a:t>
            </a:r>
          </a:p>
          <a:p>
            <a:r>
              <a:rPr lang="en-US" dirty="0" smtClean="0"/>
              <a:t>42.4% of the change in percent body fat is affected by the change in chest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25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 Plot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5791200" cy="4729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066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residuals are scattered and there is no pattern shown between the positive and negative residuals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47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 Model a Good Fit?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Yes the linear model is a good fit for the data</a:t>
            </a:r>
          </a:p>
          <a:p>
            <a:r>
              <a:rPr lang="en-US" dirty="0" smtClean="0"/>
              <a:t>The original scatterplot has points that are relatively close to one another and shows a distinct linear form, so that a linear model go through or be close to a majority of the points</a:t>
            </a:r>
          </a:p>
          <a:p>
            <a:r>
              <a:rPr lang="en-US" dirty="0" smtClean="0"/>
              <a:t>The residual plot has scattered points and there is no pattern shown for the residuals</a:t>
            </a:r>
          </a:p>
          <a:p>
            <a:r>
              <a:rPr lang="en-US" dirty="0" smtClean="0"/>
              <a:t>The correlation of 0.651 further reinforces that fact that a linear model is a good fit because it shows that the scatterplot is strong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58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Best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Waist size is the best model to use for predicting percent body fat</a:t>
            </a:r>
          </a:p>
          <a:p>
            <a:r>
              <a:rPr lang="en-US" dirty="0" smtClean="0"/>
              <a:t>Height is definitely not because there is essentially no correlation between it and percent body fat</a:t>
            </a:r>
          </a:p>
          <a:p>
            <a:r>
              <a:rPr lang="en-US" dirty="0" smtClean="0"/>
              <a:t>Chest size does have good correlation with percent body fat, but waist size has a stronger correlation and therefore a more linear model with percent body fat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48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 Body Fat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Low: Pct_BF</a:t>
            </a:r>
            <a:r>
              <a:rPr lang="en-US" dirty="0"/>
              <a:t>= -44.112 + </a:t>
            </a:r>
            <a:r>
              <a:rPr lang="en-US" dirty="0" smtClean="0"/>
              <a:t>1.734(30.16)= 8.185%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Middle: Pct_BF</a:t>
            </a:r>
            <a:r>
              <a:rPr lang="en-US" dirty="0"/>
              <a:t>= -44.112 + </a:t>
            </a:r>
            <a:r>
              <a:rPr lang="en-US" dirty="0" smtClean="0"/>
              <a:t>1.734(36.26)= 18.763%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High: Pct_BF</a:t>
            </a:r>
            <a:r>
              <a:rPr lang="en-US" dirty="0"/>
              <a:t>= -44.112 + </a:t>
            </a:r>
            <a:r>
              <a:rPr lang="en-US" dirty="0" smtClean="0"/>
              <a:t>1.734(42.72)= 29.964%</a:t>
            </a:r>
            <a:endParaRPr lang="en-US" dirty="0"/>
          </a:p>
          <a:p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981200" y="4191000"/>
            <a:ext cx="381000" cy="152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362200" y="4191000"/>
            <a:ext cx="381000" cy="152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403566" y="2667000"/>
            <a:ext cx="381000" cy="152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784566" y="2667000"/>
            <a:ext cx="381000" cy="152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920240" y="1524000"/>
            <a:ext cx="381000" cy="152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301240" y="1524000"/>
            <a:ext cx="381000" cy="152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52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Low: 12.5% - 8.185%= 4.315%</a:t>
            </a:r>
          </a:p>
          <a:p>
            <a:endParaRPr lang="en-US" dirty="0"/>
          </a:p>
          <a:p>
            <a:r>
              <a:rPr lang="en-US" dirty="0" smtClean="0"/>
              <a:t>Middle: 27.2% - 18.763%= 8.437%</a:t>
            </a:r>
          </a:p>
          <a:p>
            <a:endParaRPr lang="en-US" dirty="0"/>
          </a:p>
          <a:p>
            <a:r>
              <a:rPr lang="en-US" dirty="0" smtClean="0"/>
              <a:t>High: 31.9% - 29.964%= 1.936%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19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Lurking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Time (hours) spent exercising per week</a:t>
            </a:r>
          </a:p>
          <a:p>
            <a:r>
              <a:rPr lang="en-US" dirty="0" smtClean="0"/>
              <a:t>Grams of saturated fat eaten per day</a:t>
            </a:r>
          </a:p>
        </p:txBody>
      </p:sp>
    </p:spTree>
    <p:extLst>
      <p:ext uri="{BB962C8B-B14F-4D97-AF65-F5344CB8AC3E}">
        <p14:creationId xmlns:p14="http://schemas.microsoft.com/office/powerpoint/2010/main" val="47970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Statistics (% Body Fat)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Min: 3%</a:t>
            </a:r>
          </a:p>
          <a:p>
            <a:r>
              <a:rPr lang="en-US" dirty="0" smtClean="0"/>
              <a:t>Q1: 12.4%</a:t>
            </a:r>
          </a:p>
          <a:p>
            <a:r>
              <a:rPr lang="en-US" dirty="0" smtClean="0"/>
              <a:t>Med: 19.15%</a:t>
            </a:r>
          </a:p>
          <a:p>
            <a:r>
              <a:rPr lang="en-US" dirty="0" smtClean="0"/>
              <a:t>Q3: 24.8%</a:t>
            </a:r>
          </a:p>
          <a:p>
            <a:r>
              <a:rPr lang="en-US" dirty="0" smtClean="0"/>
              <a:t>Max: 38.1%</a:t>
            </a:r>
          </a:p>
          <a:p>
            <a:r>
              <a:rPr lang="en-US" dirty="0" smtClean="0"/>
              <a:t>Mean: 18.974%</a:t>
            </a:r>
          </a:p>
          <a:p>
            <a:r>
              <a:rPr lang="en-US" dirty="0" smtClean="0"/>
              <a:t>Std. Dev.: 7.921%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43450" y="1524000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/>
              <a:t>Outlier Test</a:t>
            </a:r>
          </a:p>
          <a:p>
            <a:pPr marL="0" indent="0">
              <a:buNone/>
            </a:pPr>
            <a:r>
              <a:rPr lang="en-US" dirty="0" smtClean="0"/>
              <a:t>24.8-12.4 = 12.4</a:t>
            </a:r>
          </a:p>
          <a:p>
            <a:pPr marL="0" indent="0">
              <a:buNone/>
            </a:pPr>
            <a:r>
              <a:rPr lang="en-US" dirty="0" smtClean="0"/>
              <a:t>12.4(1.5) = 18.6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UF: 24.8+18.6 = 43.4%</a:t>
            </a:r>
          </a:p>
          <a:p>
            <a:pPr marL="0" indent="0">
              <a:buNone/>
            </a:pPr>
            <a:r>
              <a:rPr lang="en-US" dirty="0" smtClean="0"/>
              <a:t>LF: 12.4-18.6 = -6.2%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There are no outliers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78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is no discernable correlation between %BF and height</a:t>
            </a:r>
          </a:p>
          <a:p>
            <a:pPr lvl="1"/>
            <a:r>
              <a:rPr lang="en-US" dirty="0" smtClean="0"/>
              <a:t>Scatterplot did not have a pattern</a:t>
            </a:r>
          </a:p>
          <a:p>
            <a:r>
              <a:rPr lang="en-US" dirty="0" smtClean="0"/>
              <a:t>There is a clear association between %BF and waist size</a:t>
            </a:r>
          </a:p>
          <a:p>
            <a:pPr lvl="1"/>
            <a:r>
              <a:rPr lang="en-US" dirty="0" smtClean="0"/>
              <a:t>It appears to be that as waist size increases, %BF usually increases as well</a:t>
            </a:r>
          </a:p>
          <a:p>
            <a:pPr lvl="2"/>
            <a:r>
              <a:rPr lang="en-US" dirty="0" smtClean="0"/>
              <a:t>According to the graph, 62% of the change in %BF is due to the change in waist size</a:t>
            </a:r>
          </a:p>
          <a:p>
            <a:r>
              <a:rPr lang="en-US" dirty="0" smtClean="0"/>
              <a:t>There is probably an association between %BF and chest size</a:t>
            </a:r>
          </a:p>
          <a:p>
            <a:pPr lvl="1"/>
            <a:r>
              <a:rPr lang="en-US" dirty="0" smtClean="0"/>
              <a:t>As chest size increases, %BF usually increases</a:t>
            </a:r>
          </a:p>
          <a:p>
            <a:pPr lvl="2"/>
            <a:r>
              <a:rPr lang="en-US" dirty="0" smtClean="0"/>
              <a:t>According to the graph, 42% of the change in %BF is due to the change in chest size</a:t>
            </a:r>
          </a:p>
        </p:txBody>
      </p:sp>
    </p:spTree>
    <p:extLst>
      <p:ext uri="{BB962C8B-B14F-4D97-AF65-F5344CB8AC3E}">
        <p14:creationId xmlns:p14="http://schemas.microsoft.com/office/powerpoint/2010/main" val="175984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data is not conclusive of what exactly causes %BF in Adult Males</a:t>
            </a:r>
          </a:p>
          <a:p>
            <a:pPr lvl="1"/>
            <a:r>
              <a:rPr lang="en-US" dirty="0" smtClean="0"/>
              <a:t>Factors such as exercise and diet were not considered, and possibly could have an impact on %BF</a:t>
            </a:r>
          </a:p>
          <a:p>
            <a:pPr lvl="1"/>
            <a:r>
              <a:rPr lang="en-US" dirty="0" smtClean="0"/>
              <a:t>The sample size was also limited to 150 individuals, so this group could be limited to </a:t>
            </a:r>
            <a:r>
              <a:rPr lang="en-US" smtClean="0"/>
              <a:t>sampling error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003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data are </a:t>
            </a:r>
            <a:r>
              <a:rPr lang="en-US" dirty="0" err="1" smtClean="0"/>
              <a:t>unimodal</a:t>
            </a:r>
            <a:r>
              <a:rPr lang="en-US" dirty="0" smtClean="0"/>
              <a:t> and roughly symmetric</a:t>
            </a:r>
          </a:p>
          <a:p>
            <a:r>
              <a:rPr lang="en-US" dirty="0" smtClean="0"/>
              <a:t>The graph’s center is its mean of 18.974% Body Fat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spread of the data is represented by the </a:t>
            </a:r>
            <a:r>
              <a:rPr lang="en-US" dirty="0" smtClean="0"/>
              <a:t>std. deviation of 7.921% </a:t>
            </a:r>
            <a:r>
              <a:rPr lang="en-US" dirty="0" smtClean="0"/>
              <a:t>and a (</a:t>
            </a:r>
            <a:r>
              <a:rPr lang="en-US" dirty="0" smtClean="0"/>
              <a:t>3%, 38.1%) </a:t>
            </a:r>
            <a:r>
              <a:rPr lang="en-US" dirty="0" smtClean="0"/>
              <a:t>range</a:t>
            </a:r>
          </a:p>
          <a:p>
            <a:r>
              <a:rPr lang="en-US" dirty="0" smtClean="0"/>
              <a:t>There are </a:t>
            </a:r>
            <a:r>
              <a:rPr lang="en-US" dirty="0" smtClean="0"/>
              <a:t>no </a:t>
            </a:r>
            <a:r>
              <a:rPr lang="en-US" dirty="0" smtClean="0"/>
              <a:t>outliers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8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Percent of Males Overweight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1"/>
            <a:ext cx="8229600" cy="3352799"/>
          </a:xfrm>
        </p:spPr>
        <p:txBody>
          <a:bodyPr>
            <a:normAutofit/>
          </a:bodyPr>
          <a:lstStyle/>
          <a:p>
            <a:r>
              <a:rPr lang="en-US" dirty="0" smtClean="0"/>
              <a:t>P(x&gt;19%) = 78/150 = .52 or 52% Overweight</a:t>
            </a:r>
          </a:p>
          <a:p>
            <a:r>
              <a:rPr lang="en-US" dirty="0" smtClean="0"/>
              <a:t>P(x</a:t>
            </a:r>
            <a:r>
              <a:rPr lang="en-US" u="sng" dirty="0" smtClean="0"/>
              <a:t>&lt;</a:t>
            </a:r>
            <a:r>
              <a:rPr lang="en-US" dirty="0" smtClean="0"/>
              <a:t>19.1%) = 72/150 = .48 or 48</a:t>
            </a:r>
            <a:r>
              <a:rPr lang="en-US" baseline="30000" dirty="0" smtClean="0"/>
              <a:t>th</a:t>
            </a:r>
            <a:r>
              <a:rPr lang="en-US" dirty="0" smtClean="0"/>
              <a:t> percentile 					(first overweight male)</a:t>
            </a:r>
          </a:p>
          <a:p>
            <a:r>
              <a:rPr lang="en-US" dirty="0" smtClean="0"/>
              <a:t>P(x&gt;25%) = 37/150 = .247 or 24.7% Obese</a:t>
            </a:r>
          </a:p>
          <a:p>
            <a:r>
              <a:rPr lang="en-US" dirty="0" smtClean="0"/>
              <a:t>P(x</a:t>
            </a:r>
            <a:r>
              <a:rPr lang="en-US" u="sng" dirty="0" smtClean="0"/>
              <a:t>&lt;</a:t>
            </a:r>
            <a:r>
              <a:rPr lang="en-US" dirty="0" smtClean="0"/>
              <a:t>25.2%) = 113/150 = .753 or 75</a:t>
            </a:r>
            <a:r>
              <a:rPr lang="en-US" baseline="30000" dirty="0" smtClean="0"/>
              <a:t>th</a:t>
            </a:r>
            <a:r>
              <a:rPr lang="en-US" dirty="0" smtClean="0"/>
              <a:t> percentile 					(first obese male)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085850" y="4953000"/>
            <a:ext cx="7543800" cy="1354217"/>
            <a:chOff x="1085850" y="4953000"/>
            <a:chExt cx="7543800" cy="1354217"/>
          </a:xfrm>
        </p:grpSpPr>
        <p:grpSp>
          <p:nvGrpSpPr>
            <p:cNvPr id="10" name="Group 9"/>
            <p:cNvGrpSpPr/>
            <p:nvPr/>
          </p:nvGrpSpPr>
          <p:grpSpPr>
            <a:xfrm>
              <a:off x="3905250" y="4953000"/>
              <a:ext cx="4724400" cy="1354217"/>
              <a:chOff x="762000" y="4038600"/>
              <a:chExt cx="4724400" cy="1354217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762000" y="4038600"/>
                <a:ext cx="4724400" cy="1354217"/>
                <a:chOff x="762000" y="4038600"/>
                <a:chExt cx="4724400" cy="1354217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762000" y="4038600"/>
                  <a:ext cx="2571750" cy="13542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 smtClean="0"/>
                    <a:t>25.2-18.974</a:t>
                  </a:r>
                </a:p>
                <a:p>
                  <a:pPr algn="ctr"/>
                  <a:r>
                    <a:rPr lang="en-US" sz="3200" dirty="0" smtClean="0"/>
                    <a:t>7.921</a:t>
                  </a:r>
                  <a:endParaRPr lang="en-US" sz="3200" dirty="0"/>
                </a:p>
                <a:p>
                  <a:endParaRPr lang="en-US" dirty="0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2819400" y="4038600"/>
                  <a:ext cx="2667000" cy="1138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dirty="0" smtClean="0"/>
                </a:p>
                <a:p>
                  <a:r>
                    <a:rPr lang="en-US" sz="3200" dirty="0" smtClean="0"/>
                    <a:t>= .786</a:t>
                  </a:r>
                  <a:endParaRPr lang="en-US" sz="3200" dirty="0"/>
                </a:p>
                <a:p>
                  <a:endParaRPr lang="en-US" dirty="0"/>
                </a:p>
              </p:txBody>
            </p:sp>
          </p:grpSp>
          <p:cxnSp>
            <p:nvCxnSpPr>
              <p:cNvPr id="7" name="Straight Connector 6"/>
              <p:cNvCxnSpPr/>
              <p:nvPr/>
            </p:nvCxnSpPr>
            <p:spPr>
              <a:xfrm>
                <a:off x="762000" y="4572000"/>
                <a:ext cx="205740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1085850" y="4983777"/>
              <a:ext cx="28194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Z-Score of first obese male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0122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Compared to Normal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Between one standard deviation in either direction from 18.974% Body Fat (mean) is 64% of the data</a:t>
            </a:r>
          </a:p>
          <a:p>
            <a:pPr lvl="1"/>
            <a:r>
              <a:rPr lang="en-US" dirty="0" smtClean="0"/>
              <a:t>P(11.053&lt;x&lt;26.895) = 96/150 = .64 or 64%</a:t>
            </a:r>
          </a:p>
          <a:p>
            <a:pPr lvl="1"/>
            <a:r>
              <a:rPr lang="en-US" dirty="0" smtClean="0"/>
              <a:t>This is lower than the expected 68% for normal data</a:t>
            </a:r>
          </a:p>
          <a:p>
            <a:r>
              <a:rPr lang="en-US" dirty="0" smtClean="0"/>
              <a:t>Between two standard deviations in either direction from the mean is 98%</a:t>
            </a:r>
          </a:p>
          <a:p>
            <a:pPr lvl="1"/>
            <a:r>
              <a:rPr lang="en-US" dirty="0" smtClean="0"/>
              <a:t>P(3.132&lt;x&lt;34.816) = 147/150 = .98 or 98%</a:t>
            </a:r>
          </a:p>
          <a:p>
            <a:pPr lvl="1"/>
            <a:r>
              <a:rPr lang="en-US" dirty="0" smtClean="0"/>
              <a:t>This is higher than the expected 95% for normal data</a:t>
            </a:r>
          </a:p>
          <a:p>
            <a:r>
              <a:rPr lang="en-US" dirty="0" smtClean="0"/>
              <a:t>There is no data that reaches three standard deviations from the mean</a:t>
            </a:r>
          </a:p>
          <a:p>
            <a:pPr lvl="1"/>
            <a:r>
              <a:rPr lang="en-US" dirty="0" smtClean="0"/>
              <a:t>The final 2% falls between two and three standard deviations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23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Shortest 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Three Shortest Men at 64in. Tall</a:t>
            </a:r>
          </a:p>
          <a:p>
            <a:pPr lvl="1"/>
            <a:r>
              <a:rPr lang="en-US" dirty="0" smtClean="0"/>
              <a:t>Man #1 – 13.5% Body Fat</a:t>
            </a:r>
          </a:p>
          <a:p>
            <a:pPr lvl="1"/>
            <a:r>
              <a:rPr lang="en-US" dirty="0" smtClean="0"/>
              <a:t>Man #2 – 13.5% Body Fat</a:t>
            </a:r>
          </a:p>
          <a:p>
            <a:pPr lvl="1"/>
            <a:r>
              <a:rPr lang="en-US" dirty="0" smtClean="0"/>
              <a:t>Man #3 – 13.5% Body Fat</a:t>
            </a:r>
          </a:p>
          <a:p>
            <a:r>
              <a:rPr lang="en-US" dirty="0" smtClean="0"/>
              <a:t>All three men have % body fat that Is higher than the minimum 3%</a:t>
            </a:r>
          </a:p>
          <a:p>
            <a:pPr lvl="1"/>
            <a:r>
              <a:rPr lang="en-US" dirty="0" smtClean="0"/>
              <a:t>Shows that height is independent of % body fat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8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Scores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62000" y="1219200"/>
            <a:ext cx="7543800" cy="1354217"/>
            <a:chOff x="1085850" y="4953000"/>
            <a:chExt cx="7543800" cy="1600437"/>
          </a:xfrm>
        </p:grpSpPr>
        <p:grpSp>
          <p:nvGrpSpPr>
            <p:cNvPr id="5" name="Group 4"/>
            <p:cNvGrpSpPr/>
            <p:nvPr/>
          </p:nvGrpSpPr>
          <p:grpSpPr>
            <a:xfrm>
              <a:off x="3905250" y="4953000"/>
              <a:ext cx="4724400" cy="1354217"/>
              <a:chOff x="762000" y="4038600"/>
              <a:chExt cx="4724400" cy="135421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762000" y="4038600"/>
                <a:ext cx="4724400" cy="1354217"/>
                <a:chOff x="762000" y="4038600"/>
                <a:chExt cx="4724400" cy="1354217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762000" y="4038600"/>
                  <a:ext cx="2209800" cy="13542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3200" dirty="0" smtClean="0"/>
                    <a:t>64-70.515</a:t>
                  </a:r>
                </a:p>
                <a:p>
                  <a:pPr algn="ctr"/>
                  <a:r>
                    <a:rPr lang="en-US" sz="3200" dirty="0" smtClean="0"/>
                    <a:t>2.663</a:t>
                  </a:r>
                  <a:endParaRPr lang="en-US" sz="3200" dirty="0"/>
                </a:p>
                <a:p>
                  <a:endParaRPr lang="en-US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2819400" y="4038600"/>
                  <a:ext cx="2667000" cy="8617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dirty="0" smtClean="0"/>
                </a:p>
                <a:p>
                  <a:r>
                    <a:rPr lang="en-US" sz="3200" dirty="0" smtClean="0"/>
                    <a:t>= -2.446</a:t>
                  </a:r>
                  <a:endParaRPr lang="en-US" dirty="0"/>
                </a:p>
              </p:txBody>
            </p:sp>
          </p:grpSp>
          <p:cxnSp>
            <p:nvCxnSpPr>
              <p:cNvPr id="8" name="Straight Connector 7"/>
              <p:cNvCxnSpPr/>
              <p:nvPr/>
            </p:nvCxnSpPr>
            <p:spPr>
              <a:xfrm>
                <a:off x="762000" y="4668981"/>
                <a:ext cx="205740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1085850" y="4983777"/>
              <a:ext cx="28194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Z-Score of shortest men’s height</a:t>
              </a:r>
              <a:endParaRPr lang="en-US" sz="3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62000" y="2671792"/>
            <a:ext cx="7543800" cy="1600437"/>
            <a:chOff x="1085850" y="4953000"/>
            <a:chExt cx="7543800" cy="1600437"/>
          </a:xfrm>
        </p:grpSpPr>
        <p:grpSp>
          <p:nvGrpSpPr>
            <p:cNvPr id="12" name="Group 11"/>
            <p:cNvGrpSpPr/>
            <p:nvPr/>
          </p:nvGrpSpPr>
          <p:grpSpPr>
            <a:xfrm>
              <a:off x="3905250" y="4953000"/>
              <a:ext cx="4724400" cy="1354217"/>
              <a:chOff x="762000" y="4038600"/>
              <a:chExt cx="4724400" cy="1354217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762000" y="4038600"/>
                <a:ext cx="4724400" cy="1354217"/>
                <a:chOff x="762000" y="4038600"/>
                <a:chExt cx="4724400" cy="1354217"/>
              </a:xfrm>
            </p:grpSpPr>
            <p:sp>
              <p:nvSpPr>
                <p:cNvPr id="16" name="TextBox 15"/>
                <p:cNvSpPr txBox="1"/>
                <p:nvPr/>
              </p:nvSpPr>
              <p:spPr>
                <a:xfrm>
                  <a:off x="762000" y="4038600"/>
                  <a:ext cx="2590800" cy="13542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 smtClean="0"/>
                    <a:t>13.5-18.974</a:t>
                  </a:r>
                </a:p>
                <a:p>
                  <a:pPr algn="ctr"/>
                  <a:r>
                    <a:rPr lang="en-US" sz="3200" dirty="0" smtClean="0"/>
                    <a:t>7.921</a:t>
                  </a:r>
                  <a:endParaRPr lang="en-US" sz="3200" dirty="0"/>
                </a:p>
                <a:p>
                  <a:endParaRPr lang="en-US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819400" y="4038600"/>
                  <a:ext cx="2667000" cy="8617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dirty="0" smtClean="0"/>
                </a:p>
                <a:p>
                  <a:r>
                    <a:rPr lang="en-US" sz="3200" dirty="0" smtClean="0"/>
                    <a:t>= -.691</a:t>
                  </a:r>
                  <a:endParaRPr lang="en-US" dirty="0"/>
                </a:p>
              </p:txBody>
            </p:sp>
          </p:grpSp>
          <p:cxnSp>
            <p:nvCxnSpPr>
              <p:cNvPr id="15" name="Straight Connector 14"/>
              <p:cNvCxnSpPr/>
              <p:nvPr/>
            </p:nvCxnSpPr>
            <p:spPr>
              <a:xfrm>
                <a:off x="762000" y="4572000"/>
                <a:ext cx="2057400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1085850" y="4983777"/>
              <a:ext cx="28194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Z-Score of shortest men’s % Body Fat</a:t>
              </a:r>
              <a:endParaRPr lang="en-US" sz="3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62000" y="4272229"/>
            <a:ext cx="754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shortest men have the smallest Z Score for height.  The score would normally be around a 3, but because the standard deviation is 2.663, the data does not go to 3 standard deviations from the mean.</a:t>
            </a:r>
          </a:p>
          <a:p>
            <a:endParaRPr lang="en-US" dirty="0"/>
          </a:p>
          <a:p>
            <a:r>
              <a:rPr lang="en-US" dirty="0" smtClean="0"/>
              <a:t>The Z Score for % Body Fat is not the lowest as predicted.   It is below 1 z score from the mean, or within 64% of the data.  This  proves that height is independent of % Body Fat as the shortest men had the lowest Z score for height, but not for % Body Fat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5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4D317248-4DC2-446A-803D-D308D4E60BF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196</TotalTime>
  <Words>1559</Words>
  <Application>Microsoft Office PowerPoint</Application>
  <PresentationFormat>On-screen Show (4:3)</PresentationFormat>
  <Paragraphs>200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Median</vt:lpstr>
      <vt:lpstr>Adult Male % Body Fat</vt:lpstr>
      <vt:lpstr>Background</vt:lpstr>
      <vt:lpstr>% Body Fat</vt:lpstr>
      <vt:lpstr>Summary Statistics (% Body Fat)</vt:lpstr>
      <vt:lpstr>Graph Description</vt:lpstr>
      <vt:lpstr>Percent of Males Overweight</vt:lpstr>
      <vt:lpstr>Compared to Normal Model</vt:lpstr>
      <vt:lpstr>Shortest Men</vt:lpstr>
      <vt:lpstr>Z Scores</vt:lpstr>
      <vt:lpstr>Tallest Men</vt:lpstr>
      <vt:lpstr>Z Scores</vt:lpstr>
      <vt:lpstr>Height: Scatterplot</vt:lpstr>
      <vt:lpstr>Description</vt:lpstr>
      <vt:lpstr>Scatterplot w/ LSRL</vt:lpstr>
      <vt:lpstr>Interpreting Slope</vt:lpstr>
      <vt:lpstr>Interpreting r2</vt:lpstr>
      <vt:lpstr>Residual Plot</vt:lpstr>
      <vt:lpstr>Description</vt:lpstr>
      <vt:lpstr>Is the model a good fit?</vt:lpstr>
      <vt:lpstr>Waist size: Scatterplot</vt:lpstr>
      <vt:lpstr>Description</vt:lpstr>
      <vt:lpstr>Scatterplot w/ LSRL</vt:lpstr>
      <vt:lpstr>Interpreting Slope</vt:lpstr>
      <vt:lpstr>Interpreting r2</vt:lpstr>
      <vt:lpstr>Residual Plot</vt:lpstr>
      <vt:lpstr>Description</vt:lpstr>
      <vt:lpstr>Is the Model a Good Fit?</vt:lpstr>
      <vt:lpstr>Chest size: Scatterplot</vt:lpstr>
      <vt:lpstr>Description</vt:lpstr>
      <vt:lpstr>Scatterplot w/ LSRL</vt:lpstr>
      <vt:lpstr>Interpreting Slope</vt:lpstr>
      <vt:lpstr>Interpreting r2</vt:lpstr>
      <vt:lpstr>Residual Plot</vt:lpstr>
      <vt:lpstr>Description</vt:lpstr>
      <vt:lpstr>Is the Model a Good Fit?</vt:lpstr>
      <vt:lpstr>The Best Model</vt:lpstr>
      <vt:lpstr>Percent Body Fat Predictions</vt:lpstr>
      <vt:lpstr>Residuals</vt:lpstr>
      <vt:lpstr>Possible Lurking Variables</vt:lpstr>
      <vt:lpstr>Conclusion</vt:lpstr>
      <vt:lpstr>Conclusion (cont.)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Adult Male Body Fat</dc:title>
  <dc:creator>Brandon Kwak</dc:creator>
  <cp:lastModifiedBy>MCNELIS, LAUREN</cp:lastModifiedBy>
  <cp:revision>19</cp:revision>
  <dcterms:created xsi:type="dcterms:W3CDTF">2012-10-11T11:39:36Z</dcterms:created>
  <dcterms:modified xsi:type="dcterms:W3CDTF">2012-11-05T01:11:01Z</dcterms:modified>
</cp:coreProperties>
</file>